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43524488" cy="243109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6D7"/>
    <a:srgbClr val="C016A8"/>
    <a:srgbClr val="76357E"/>
    <a:srgbClr val="CB07A1"/>
    <a:srgbClr val="DE08B0"/>
    <a:srgbClr val="A09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23" d="100"/>
          <a:sy n="23" d="100"/>
        </p:scale>
        <p:origin x="533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0561" y="3978673"/>
            <a:ext cx="32643366" cy="8463821"/>
          </a:xfrm>
        </p:spPr>
        <p:txBody>
          <a:bodyPr anchor="b"/>
          <a:lstStyle>
            <a:lvl1pPr algn="ctr">
              <a:defRPr sz="2126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0561" y="12768891"/>
            <a:ext cx="32643366" cy="5869523"/>
          </a:xfrm>
        </p:spPr>
        <p:txBody>
          <a:bodyPr/>
          <a:lstStyle>
            <a:lvl1pPr marL="0" indent="0" algn="ctr">
              <a:buNone/>
              <a:defRPr sz="8508"/>
            </a:lvl1pPr>
            <a:lvl2pPr marL="1620728" indent="0" algn="ctr">
              <a:buNone/>
              <a:defRPr sz="7090"/>
            </a:lvl2pPr>
            <a:lvl3pPr marL="3241457" indent="0" algn="ctr">
              <a:buNone/>
              <a:defRPr sz="6381"/>
            </a:lvl3pPr>
            <a:lvl4pPr marL="4862185" indent="0" algn="ctr">
              <a:buNone/>
              <a:defRPr sz="5672"/>
            </a:lvl4pPr>
            <a:lvl5pPr marL="6482913" indent="0" algn="ctr">
              <a:buNone/>
              <a:defRPr sz="5672"/>
            </a:lvl5pPr>
            <a:lvl6pPr marL="8103641" indent="0" algn="ctr">
              <a:buNone/>
              <a:defRPr sz="5672"/>
            </a:lvl6pPr>
            <a:lvl7pPr marL="9724370" indent="0" algn="ctr">
              <a:buNone/>
              <a:defRPr sz="5672"/>
            </a:lvl7pPr>
            <a:lvl8pPr marL="11345098" indent="0" algn="ctr">
              <a:buNone/>
              <a:defRPr sz="5672"/>
            </a:lvl8pPr>
            <a:lvl9pPr marL="12965826" indent="0" algn="ctr">
              <a:buNone/>
              <a:defRPr sz="567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78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45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47212" y="1294334"/>
            <a:ext cx="9384968" cy="2060242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92309" y="1294334"/>
            <a:ext cx="27610847" cy="2060242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01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747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9639" y="6060864"/>
            <a:ext cx="37539871" cy="10112689"/>
          </a:xfrm>
        </p:spPr>
        <p:txBody>
          <a:bodyPr anchor="b"/>
          <a:lstStyle>
            <a:lvl1pPr>
              <a:defRPr sz="2126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69639" y="16269223"/>
            <a:ext cx="37539871" cy="5318024"/>
          </a:xfrm>
        </p:spPr>
        <p:txBody>
          <a:bodyPr/>
          <a:lstStyle>
            <a:lvl1pPr marL="0" indent="0">
              <a:buNone/>
              <a:defRPr sz="8508">
                <a:solidFill>
                  <a:schemeClr val="tx1">
                    <a:tint val="75000"/>
                  </a:schemeClr>
                </a:solidFill>
              </a:defRPr>
            </a:lvl1pPr>
            <a:lvl2pPr marL="1620728" indent="0">
              <a:buNone/>
              <a:defRPr sz="7090">
                <a:solidFill>
                  <a:schemeClr val="tx1">
                    <a:tint val="75000"/>
                  </a:schemeClr>
                </a:solidFill>
              </a:defRPr>
            </a:lvl2pPr>
            <a:lvl3pPr marL="3241457" indent="0">
              <a:buNone/>
              <a:defRPr sz="6381">
                <a:solidFill>
                  <a:schemeClr val="tx1">
                    <a:tint val="75000"/>
                  </a:schemeClr>
                </a:solidFill>
              </a:defRPr>
            </a:lvl3pPr>
            <a:lvl4pPr marL="4862185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4pPr>
            <a:lvl5pPr marL="6482913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5pPr>
            <a:lvl6pPr marL="8103641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6pPr>
            <a:lvl7pPr marL="9724370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7pPr>
            <a:lvl8pPr marL="11345098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8pPr>
            <a:lvl9pPr marL="12965826" indent="0">
              <a:buNone/>
              <a:defRPr sz="56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63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2309" y="6471672"/>
            <a:ext cx="18497907" cy="1542509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34272" y="6471672"/>
            <a:ext cx="18497907" cy="1542509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689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978" y="1294336"/>
            <a:ext cx="37539871" cy="469899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7979" y="5959567"/>
            <a:ext cx="18412897" cy="2920692"/>
          </a:xfrm>
        </p:spPr>
        <p:txBody>
          <a:bodyPr anchor="b"/>
          <a:lstStyle>
            <a:lvl1pPr marL="0" indent="0">
              <a:buNone/>
              <a:defRPr sz="8508" b="1"/>
            </a:lvl1pPr>
            <a:lvl2pPr marL="1620728" indent="0">
              <a:buNone/>
              <a:defRPr sz="7090" b="1"/>
            </a:lvl2pPr>
            <a:lvl3pPr marL="3241457" indent="0">
              <a:buNone/>
              <a:defRPr sz="6381" b="1"/>
            </a:lvl3pPr>
            <a:lvl4pPr marL="4862185" indent="0">
              <a:buNone/>
              <a:defRPr sz="5672" b="1"/>
            </a:lvl4pPr>
            <a:lvl5pPr marL="6482913" indent="0">
              <a:buNone/>
              <a:defRPr sz="5672" b="1"/>
            </a:lvl5pPr>
            <a:lvl6pPr marL="8103641" indent="0">
              <a:buNone/>
              <a:defRPr sz="5672" b="1"/>
            </a:lvl6pPr>
            <a:lvl7pPr marL="9724370" indent="0">
              <a:buNone/>
              <a:defRPr sz="5672" b="1"/>
            </a:lvl7pPr>
            <a:lvl8pPr marL="11345098" indent="0">
              <a:buNone/>
              <a:defRPr sz="5672" b="1"/>
            </a:lvl8pPr>
            <a:lvl9pPr marL="12965826" indent="0">
              <a:buNone/>
              <a:defRPr sz="567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97979" y="8880259"/>
            <a:ext cx="18412897" cy="130615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034272" y="5959567"/>
            <a:ext cx="18503576" cy="2920692"/>
          </a:xfrm>
        </p:spPr>
        <p:txBody>
          <a:bodyPr anchor="b"/>
          <a:lstStyle>
            <a:lvl1pPr marL="0" indent="0">
              <a:buNone/>
              <a:defRPr sz="8508" b="1"/>
            </a:lvl1pPr>
            <a:lvl2pPr marL="1620728" indent="0">
              <a:buNone/>
              <a:defRPr sz="7090" b="1"/>
            </a:lvl2pPr>
            <a:lvl3pPr marL="3241457" indent="0">
              <a:buNone/>
              <a:defRPr sz="6381" b="1"/>
            </a:lvl3pPr>
            <a:lvl4pPr marL="4862185" indent="0">
              <a:buNone/>
              <a:defRPr sz="5672" b="1"/>
            </a:lvl4pPr>
            <a:lvl5pPr marL="6482913" indent="0">
              <a:buNone/>
              <a:defRPr sz="5672" b="1"/>
            </a:lvl5pPr>
            <a:lvl6pPr marL="8103641" indent="0">
              <a:buNone/>
              <a:defRPr sz="5672" b="1"/>
            </a:lvl6pPr>
            <a:lvl7pPr marL="9724370" indent="0">
              <a:buNone/>
              <a:defRPr sz="5672" b="1"/>
            </a:lvl7pPr>
            <a:lvl8pPr marL="11345098" indent="0">
              <a:buNone/>
              <a:defRPr sz="5672" b="1"/>
            </a:lvl8pPr>
            <a:lvl9pPr marL="12965826" indent="0">
              <a:buNone/>
              <a:defRPr sz="567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034272" y="8880259"/>
            <a:ext cx="18503576" cy="1306152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56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875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545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979" y="1620732"/>
            <a:ext cx="14037779" cy="5672561"/>
          </a:xfrm>
        </p:spPr>
        <p:txBody>
          <a:bodyPr anchor="b"/>
          <a:lstStyle>
            <a:lvl1pPr>
              <a:defRPr sz="113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3576" y="3500332"/>
            <a:ext cx="22034272" cy="17276549"/>
          </a:xfrm>
        </p:spPr>
        <p:txBody>
          <a:bodyPr/>
          <a:lstStyle>
            <a:lvl1pPr>
              <a:defRPr sz="11344"/>
            </a:lvl1pPr>
            <a:lvl2pPr>
              <a:defRPr sz="9926"/>
            </a:lvl2pPr>
            <a:lvl3pPr>
              <a:defRPr sz="8508"/>
            </a:lvl3pPr>
            <a:lvl4pPr>
              <a:defRPr sz="7090"/>
            </a:lvl4pPr>
            <a:lvl5pPr>
              <a:defRPr sz="7090"/>
            </a:lvl5pPr>
            <a:lvl6pPr>
              <a:defRPr sz="7090"/>
            </a:lvl6pPr>
            <a:lvl7pPr>
              <a:defRPr sz="7090"/>
            </a:lvl7pPr>
            <a:lvl8pPr>
              <a:defRPr sz="7090"/>
            </a:lvl8pPr>
            <a:lvl9pPr>
              <a:defRPr sz="709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7979" y="7293292"/>
            <a:ext cx="14037779" cy="13511727"/>
          </a:xfrm>
        </p:spPr>
        <p:txBody>
          <a:bodyPr/>
          <a:lstStyle>
            <a:lvl1pPr marL="0" indent="0">
              <a:buNone/>
              <a:defRPr sz="5672"/>
            </a:lvl1pPr>
            <a:lvl2pPr marL="1620728" indent="0">
              <a:buNone/>
              <a:defRPr sz="4963"/>
            </a:lvl2pPr>
            <a:lvl3pPr marL="3241457" indent="0">
              <a:buNone/>
              <a:defRPr sz="4254"/>
            </a:lvl3pPr>
            <a:lvl4pPr marL="4862185" indent="0">
              <a:buNone/>
              <a:defRPr sz="3545"/>
            </a:lvl4pPr>
            <a:lvl5pPr marL="6482913" indent="0">
              <a:buNone/>
              <a:defRPr sz="3545"/>
            </a:lvl5pPr>
            <a:lvl6pPr marL="8103641" indent="0">
              <a:buNone/>
              <a:defRPr sz="3545"/>
            </a:lvl6pPr>
            <a:lvl7pPr marL="9724370" indent="0">
              <a:buNone/>
              <a:defRPr sz="3545"/>
            </a:lvl7pPr>
            <a:lvl8pPr marL="11345098" indent="0">
              <a:buNone/>
              <a:defRPr sz="3545"/>
            </a:lvl8pPr>
            <a:lvl9pPr marL="12965826" indent="0">
              <a:buNone/>
              <a:defRPr sz="354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34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7979" y="1620732"/>
            <a:ext cx="14037779" cy="5672561"/>
          </a:xfrm>
        </p:spPr>
        <p:txBody>
          <a:bodyPr anchor="b"/>
          <a:lstStyle>
            <a:lvl1pPr>
              <a:defRPr sz="113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03576" y="3500332"/>
            <a:ext cx="22034272" cy="17276549"/>
          </a:xfrm>
        </p:spPr>
        <p:txBody>
          <a:bodyPr anchor="t"/>
          <a:lstStyle>
            <a:lvl1pPr marL="0" indent="0">
              <a:buNone/>
              <a:defRPr sz="11344"/>
            </a:lvl1pPr>
            <a:lvl2pPr marL="1620728" indent="0">
              <a:buNone/>
              <a:defRPr sz="9926"/>
            </a:lvl2pPr>
            <a:lvl3pPr marL="3241457" indent="0">
              <a:buNone/>
              <a:defRPr sz="8508"/>
            </a:lvl3pPr>
            <a:lvl4pPr marL="4862185" indent="0">
              <a:buNone/>
              <a:defRPr sz="7090"/>
            </a:lvl4pPr>
            <a:lvl5pPr marL="6482913" indent="0">
              <a:buNone/>
              <a:defRPr sz="7090"/>
            </a:lvl5pPr>
            <a:lvl6pPr marL="8103641" indent="0">
              <a:buNone/>
              <a:defRPr sz="7090"/>
            </a:lvl6pPr>
            <a:lvl7pPr marL="9724370" indent="0">
              <a:buNone/>
              <a:defRPr sz="7090"/>
            </a:lvl7pPr>
            <a:lvl8pPr marL="11345098" indent="0">
              <a:buNone/>
              <a:defRPr sz="7090"/>
            </a:lvl8pPr>
            <a:lvl9pPr marL="12965826" indent="0">
              <a:buNone/>
              <a:defRPr sz="709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7979" y="7293292"/>
            <a:ext cx="14037779" cy="13511727"/>
          </a:xfrm>
        </p:spPr>
        <p:txBody>
          <a:bodyPr/>
          <a:lstStyle>
            <a:lvl1pPr marL="0" indent="0">
              <a:buNone/>
              <a:defRPr sz="5672"/>
            </a:lvl1pPr>
            <a:lvl2pPr marL="1620728" indent="0">
              <a:buNone/>
              <a:defRPr sz="4963"/>
            </a:lvl2pPr>
            <a:lvl3pPr marL="3241457" indent="0">
              <a:buNone/>
              <a:defRPr sz="4254"/>
            </a:lvl3pPr>
            <a:lvl4pPr marL="4862185" indent="0">
              <a:buNone/>
              <a:defRPr sz="3545"/>
            </a:lvl4pPr>
            <a:lvl5pPr marL="6482913" indent="0">
              <a:buNone/>
              <a:defRPr sz="3545"/>
            </a:lvl5pPr>
            <a:lvl6pPr marL="8103641" indent="0">
              <a:buNone/>
              <a:defRPr sz="3545"/>
            </a:lvl6pPr>
            <a:lvl7pPr marL="9724370" indent="0">
              <a:buNone/>
              <a:defRPr sz="3545"/>
            </a:lvl7pPr>
            <a:lvl8pPr marL="11345098" indent="0">
              <a:buNone/>
              <a:defRPr sz="3545"/>
            </a:lvl8pPr>
            <a:lvl9pPr marL="12965826" indent="0">
              <a:buNone/>
              <a:defRPr sz="354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28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92309" y="1294336"/>
            <a:ext cx="37539871" cy="4698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2309" y="6471672"/>
            <a:ext cx="37539871" cy="15425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92308" y="22532674"/>
            <a:ext cx="9793010" cy="1294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FAE04-1802-4E33-B1DE-56EA9F15C17B}" type="datetimeFigureOut">
              <a:rPr kumimoji="1" lang="ja-JP" altLang="en-US" smtClean="0"/>
              <a:t>2025/10/3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17487" y="22532674"/>
            <a:ext cx="14689515" cy="1294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739170" y="22532674"/>
            <a:ext cx="9793010" cy="12943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CAE-C914-4A5B-B615-B0B8A037BB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946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41457" rtl="0" eaLnBrk="1" latinLnBrk="0" hangingPunct="1">
        <a:lnSpc>
          <a:spcPct val="90000"/>
        </a:lnSpc>
        <a:spcBef>
          <a:spcPct val="0"/>
        </a:spcBef>
        <a:buNone/>
        <a:defRPr kumimoji="1" sz="155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0364" indent="-810364" algn="l" defTabSz="3241457" rtl="0" eaLnBrk="1" latinLnBrk="0" hangingPunct="1">
        <a:lnSpc>
          <a:spcPct val="90000"/>
        </a:lnSpc>
        <a:spcBef>
          <a:spcPts val="3545"/>
        </a:spcBef>
        <a:buFont typeface="Arial" panose="020B0604020202020204" pitchFamily="34" charset="0"/>
        <a:buChar char="•"/>
        <a:defRPr kumimoji="1" sz="9926" kern="1200">
          <a:solidFill>
            <a:schemeClr val="tx1"/>
          </a:solidFill>
          <a:latin typeface="+mn-lt"/>
          <a:ea typeface="+mn-ea"/>
          <a:cs typeface="+mn-cs"/>
        </a:defRPr>
      </a:lvl1pPr>
      <a:lvl2pPr marL="2431092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8508" kern="1200">
          <a:solidFill>
            <a:schemeClr val="tx1"/>
          </a:solidFill>
          <a:latin typeface="+mn-lt"/>
          <a:ea typeface="+mn-ea"/>
          <a:cs typeface="+mn-cs"/>
        </a:defRPr>
      </a:lvl2pPr>
      <a:lvl3pPr marL="4051821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7090" kern="1200">
          <a:solidFill>
            <a:schemeClr val="tx1"/>
          </a:solidFill>
          <a:latin typeface="+mn-lt"/>
          <a:ea typeface="+mn-ea"/>
          <a:cs typeface="+mn-cs"/>
        </a:defRPr>
      </a:lvl3pPr>
      <a:lvl4pPr marL="5672549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4pPr>
      <a:lvl5pPr marL="7293277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5pPr>
      <a:lvl6pPr marL="8914006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6pPr>
      <a:lvl7pPr marL="10534734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7pPr>
      <a:lvl8pPr marL="12155462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8pPr>
      <a:lvl9pPr marL="13776190" indent="-810364" algn="l" defTabSz="3241457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1pPr>
      <a:lvl2pPr marL="1620728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2pPr>
      <a:lvl3pPr marL="3241457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3pPr>
      <a:lvl4pPr marL="4862185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4pPr>
      <a:lvl5pPr marL="6482913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5pPr>
      <a:lvl6pPr marL="8103641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6pPr>
      <a:lvl7pPr marL="9724370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7pPr>
      <a:lvl8pPr marL="11345098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8pPr>
      <a:lvl9pPr marL="12965826" algn="l" defTabSz="3241457" rtl="0" eaLnBrk="1" latinLnBrk="0" hangingPunct="1">
        <a:defRPr kumimoji="1" sz="63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sv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hyperlink" Target="mailto:qqzj37@163.com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1A0E1B-283B-46F4-ACD6-2A1F4AD84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462" y="5568449"/>
            <a:ext cx="9740938" cy="5039868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rgbClr val="C016A8"/>
            </a:solidFill>
          </a:ln>
          <a:effectLst/>
        </p:spPr>
        <p:txBody>
          <a:bodyPr lIns="375509" tIns="375509" rIns="375509" bIns="375509"/>
          <a:lstStyle/>
          <a:p>
            <a:pPr defTabSz="952097" eaLnBrk="0" hangingPunct="0">
              <a:spcBef>
                <a:spcPct val="50000"/>
              </a:spcBef>
            </a:pPr>
            <a:r>
              <a:rPr lang="en-US" sz="5500" b="1" cap="all" dirty="0">
                <a:solidFill>
                  <a:srgbClr val="CB07A1"/>
                </a:solidFill>
              </a:rPr>
              <a:t>Introduction</a:t>
            </a:r>
          </a:p>
          <a:p>
            <a:pPr marL="457200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As global aging accelerates, bone health issues like osteoporosis and bone defects are increasing dramatically.</a:t>
            </a:r>
          </a:p>
          <a:p>
            <a:pPr marL="457200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Polysaccharides are a type of biological macromolecule with extensive pharmacological activities. </a:t>
            </a:r>
          </a:p>
          <a:p>
            <a:pPr marL="457200" indent="-457200" defTabSz="952097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Algae are rich in bioactive substances. Separating these active substances from seaweed has become a new development trend.</a:t>
            </a:r>
          </a:p>
          <a:p>
            <a:pPr defTabSz="952097"/>
            <a:endParaRPr lang="en-AU" sz="3000" dirty="0">
              <a:latin typeface="Arial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55EB0BF-3644-454A-A930-79F82EBF9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6153" y="5551550"/>
            <a:ext cx="22076228" cy="18424579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rgbClr val="C016A8"/>
            </a:solidFill>
            <a:miter lim="800000"/>
            <a:headEnd/>
            <a:tailEnd/>
          </a:ln>
          <a:effectLst/>
        </p:spPr>
        <p:txBody>
          <a:bodyPr lIns="375509" tIns="375509" rIns="375509" bIns="375509" numCol="1" spcCol="720685"/>
          <a:lstStyle/>
          <a:p>
            <a:pPr defTabSz="952097" eaLnBrk="0" hangingPunct="0">
              <a:spcBef>
                <a:spcPct val="50000"/>
              </a:spcBef>
            </a:pPr>
            <a:r>
              <a:rPr lang="en-US" sz="5500" b="1" cap="all" dirty="0">
                <a:solidFill>
                  <a:srgbClr val="CB07A1"/>
                </a:solidFill>
              </a:rPr>
              <a:t>Results</a:t>
            </a:r>
            <a:endParaRPr lang="en-AU" sz="1600" dirty="0">
              <a:solidFill>
                <a:srgbClr val="CB07A1"/>
              </a:solidFill>
              <a:latin typeface="+mj-lt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049D4592-D281-49AF-8778-70436DBD1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461" y="14681519"/>
            <a:ext cx="9740937" cy="9294612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rgbClr val="C016A8"/>
            </a:solidFill>
          </a:ln>
          <a:effectLst/>
        </p:spPr>
        <p:txBody>
          <a:bodyPr lIns="375509" tIns="375509" rIns="375509" bIns="375509"/>
          <a:lstStyle/>
          <a:p>
            <a:pPr marL="398972" indent="-398972" defTabSz="952097" eaLnBrk="0" hangingPunct="0">
              <a:spcBef>
                <a:spcPct val="50000"/>
              </a:spcBef>
            </a:pPr>
            <a:r>
              <a:rPr lang="en-US" sz="5500" b="1" cap="all" dirty="0">
                <a:solidFill>
                  <a:srgbClr val="CB07A1"/>
                </a:solidFill>
              </a:rPr>
              <a:t>Method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/>
              <a:t>Characterized their structure using various methods, including molecular weight analysis, monosaccharide composition, and microscopic imaging.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/>
              <a:t>To evaluate osteogenic effects of CLAP, we used rat bone marrow stem cells and zebrafish  embryos.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/>
              <a:t>Used RT-qPCR to measure gene expression and western blot to analyze protein changes in the PI3K-AKT pathway.</a:t>
            </a:r>
            <a:endParaRPr lang="en-AU" sz="2800" dirty="0"/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BFB151CF-DFA6-4D67-8CAB-DA46B0218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62" y="10896600"/>
            <a:ext cx="9740937" cy="3543300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rgbClr val="C016A8"/>
            </a:solidFill>
            <a:miter lim="800000"/>
            <a:headEnd/>
            <a:tailEnd/>
          </a:ln>
          <a:effectLst/>
        </p:spPr>
        <p:txBody>
          <a:bodyPr lIns="375509" tIns="375509" rIns="375509" bIns="375509"/>
          <a:lstStyle>
            <a:lvl1pPr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5500" b="1" cap="all" dirty="0">
                <a:solidFill>
                  <a:srgbClr val="CB07A1"/>
                </a:solidFill>
                <a:latin typeface="+mn-lt"/>
              </a:rPr>
              <a:t>AIM</a:t>
            </a:r>
          </a:p>
          <a:p>
            <a:pPr>
              <a:spcBef>
                <a:spcPct val="20000"/>
              </a:spcBef>
            </a:pPr>
            <a:r>
              <a:rPr lang="en-US" sz="2800" dirty="0">
                <a:latin typeface="+mn-lt"/>
              </a:rPr>
              <a:t>To explore the potential of Sea Grapes acidic polysaccharides (CLAP) as a functional food additive from natural sources, providing theoretical basis and key technical parameters for the field of bone tissue and the development of novel marine-derived osteogenic materials.</a:t>
            </a:r>
            <a:endParaRPr lang="en-CA" sz="2800" dirty="0">
              <a:latin typeface="+mn-lt"/>
            </a:endParaRPr>
          </a:p>
        </p:txBody>
      </p:sp>
      <p:sp>
        <p:nvSpPr>
          <p:cNvPr id="31" name="Text Box 16">
            <a:extLst>
              <a:ext uri="{FF2B5EF4-FFF2-40B4-BE49-F238E27FC236}">
                <a16:creationId xmlns:a16="http://schemas.microsoft.com/office/drawing/2014/main" id="{876E3665-502E-427F-A46B-E8A8E5AB1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6319" y="11024514"/>
            <a:ext cx="14105352" cy="288610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rgbClr val="C016A8"/>
            </a:solidFill>
          </a:ln>
          <a:effectLst/>
        </p:spPr>
        <p:txBody>
          <a:bodyPr wrap="square" lIns="187759" tIns="187759" rIns="187759" bIns="187759">
            <a:noAutofit/>
          </a:bodyPr>
          <a:lstStyle>
            <a:lvl1pPr defTabSz="1666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1666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666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666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666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666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666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666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666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  <a:cs typeface="Arial" charset="0"/>
              </a:rPr>
              <a:t>CLAP promoted BMSCs proliferation within a certain concentration range.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charset="0"/>
              </a:rPr>
              <a:t>At 48 hours, the high-dose group of migration ability  nearly closed the scratch completely.</a:t>
            </a:r>
            <a:endParaRPr lang="en-CA" sz="2800" dirty="0">
              <a:latin typeface="+mn-lt"/>
              <a:cs typeface="Arial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charset="0"/>
              </a:rPr>
              <a:t>The 100 and 200 </a:t>
            </a:r>
            <a:r>
              <a:rPr lang="en-US" sz="2800" dirty="0" err="1">
                <a:latin typeface="+mn-lt"/>
                <a:cs typeface="Arial" charset="0"/>
              </a:rPr>
              <a:t>μg</a:t>
            </a:r>
            <a:r>
              <a:rPr lang="en-US" sz="2800" dirty="0">
                <a:latin typeface="+mn-lt"/>
                <a:cs typeface="Arial" charset="0"/>
              </a:rPr>
              <a:t>/mL groups of </a:t>
            </a:r>
            <a:r>
              <a:rPr lang="pt-BR" sz="2800" dirty="0">
                <a:latin typeface="+mn-lt"/>
                <a:cs typeface="Arial" charset="0"/>
              </a:rPr>
              <a:t>AO/EB dual fluorescence staining </a:t>
            </a:r>
            <a:r>
              <a:rPr lang="en-US" sz="2800" dirty="0">
                <a:latin typeface="+mn-lt"/>
                <a:cs typeface="Arial" charset="0"/>
              </a:rPr>
              <a:t> showed the best cell survival and morphology, with clear cell-cell connections.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charset="0"/>
              </a:rPr>
              <a:t>CLAP strongly promote osteogenic differentiation from early to late stages.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charset="0"/>
              </a:rPr>
              <a:t>The expression levels of RUNX2 and Collagen II in BMSCs were increased.</a:t>
            </a:r>
            <a:endParaRPr lang="en-CA" sz="2800" dirty="0">
              <a:latin typeface="+mn-lt"/>
              <a:cs typeface="Arial" charset="0"/>
            </a:endParaRP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8A8836AC-21F1-4C1A-90D3-C88ABCAB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078" y="5309"/>
            <a:ext cx="3703541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37485" tIns="637485" rIns="637485" bIns="637485"/>
          <a:lstStyle>
            <a:lvl1pPr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5400" b="1" spc="-300" dirty="0">
                <a:solidFill>
                  <a:srgbClr val="C016A8"/>
                </a:solidFill>
                <a:latin typeface="Times New Roman" panose="02020603050405020304" pitchFamily="18" charset="0"/>
              </a:rPr>
              <a:t>Unraveling the osteogenic activity of Sea Grapes (</a:t>
            </a:r>
            <a:r>
              <a:rPr lang="en-US" sz="5400" b="1" i="1" spc="-300" dirty="0">
                <a:solidFill>
                  <a:srgbClr val="C016A8"/>
                </a:solidFill>
                <a:latin typeface="Times New Roman" panose="02020603050405020304" pitchFamily="18" charset="0"/>
              </a:rPr>
              <a:t>Caulerpa </a:t>
            </a:r>
            <a:r>
              <a:rPr lang="en-US" sz="5400" b="1" i="1" spc="-300" dirty="0" err="1">
                <a:solidFill>
                  <a:srgbClr val="C016A8"/>
                </a:solidFill>
                <a:latin typeface="Times New Roman" panose="02020603050405020304" pitchFamily="18" charset="0"/>
              </a:rPr>
              <a:t>lentillifera</a:t>
            </a:r>
            <a:r>
              <a:rPr lang="en-US" sz="5400" b="1" i="1" spc="-300" dirty="0">
                <a:solidFill>
                  <a:srgbClr val="C016A8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spc="-300" dirty="0">
                <a:solidFill>
                  <a:srgbClr val="C016A8"/>
                </a:solidFill>
                <a:latin typeface="Times New Roman" panose="02020603050405020304" pitchFamily="18" charset="0"/>
              </a:rPr>
              <a:t>) acidic polysaccharides: from structural features to molecular targets</a:t>
            </a:r>
            <a:br>
              <a:rPr lang="en-GB" sz="5400" b="1" spc="-150" dirty="0">
                <a:latin typeface="+mj-lt"/>
              </a:rPr>
            </a:br>
            <a:endParaRPr lang="en-AU" sz="5400" b="1" spc="-150" dirty="0">
              <a:latin typeface="+mj-lt"/>
            </a:endParaRPr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A37089FC-2DF0-4A2B-80F4-A712E1DCD7CA}"/>
              </a:ext>
            </a:extLst>
          </p:cNvPr>
          <p:cNvSpPr txBox="1"/>
          <p:nvPr/>
        </p:nvSpPr>
        <p:spPr>
          <a:xfrm>
            <a:off x="1952758" y="4946508"/>
            <a:ext cx="876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Contact Information:  </a:t>
            </a:r>
            <a:r>
              <a:rPr lang="en-CA" sz="2800" dirty="0">
                <a:hlinkClick r:id="rId4"/>
              </a:rPr>
              <a:t>qqzj37@163.com</a:t>
            </a:r>
            <a:r>
              <a:rPr lang="en-US" sz="2800" dirty="0"/>
              <a:t>.</a:t>
            </a:r>
            <a:r>
              <a:rPr lang="zh-CN" altLang="en-US" sz="2800" dirty="0"/>
              <a:t> </a:t>
            </a:r>
            <a:r>
              <a:rPr lang="en-US" altLang="zh-CN" sz="2800" dirty="0"/>
              <a:t>(Zijing Lu)</a:t>
            </a:r>
            <a:r>
              <a:rPr lang="en-CA" sz="2800" dirty="0"/>
              <a:t>. </a:t>
            </a:r>
          </a:p>
        </p:txBody>
      </p:sp>
      <p:sp>
        <p:nvSpPr>
          <p:cNvPr id="39" name="Text Box 40">
            <a:extLst>
              <a:ext uri="{FF2B5EF4-FFF2-40B4-BE49-F238E27FC236}">
                <a16:creationId xmlns:a16="http://schemas.microsoft.com/office/drawing/2014/main" id="{DA3DB9BC-ED45-48CC-8F0F-C9D27ED19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2602" y="2528759"/>
            <a:ext cx="27900519" cy="3024336"/>
          </a:xfrm>
          <a:prstGeom prst="rect">
            <a:avLst/>
          </a:prstGeom>
          <a:noFill/>
          <a:ln>
            <a:noFill/>
          </a:ln>
          <a:effectLst/>
        </p:spPr>
        <p:txBody>
          <a:bodyPr lIns="430266" tIns="430266" rIns="430266" bIns="430266"/>
          <a:lstStyle>
            <a:lvl1pPr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920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920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College of Food Science and Engineering, </a:t>
            </a:r>
            <a:r>
              <a:rPr lang="en-A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Yazhou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Innovation Institute, Hainan Tropical Ocean University, Marine Food Engineering Technology Research </a:t>
            </a:r>
            <a:r>
              <a:rPr lang="en-A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Hainan Province, Collaborative Innovation </a:t>
            </a:r>
            <a:r>
              <a:rPr lang="en-A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Marine Food Deep Processing, Hainan Key Laboratory of Herpetological Research, Sanya 572000, China</a:t>
            </a:r>
          </a:p>
          <a:p>
            <a:pPr>
              <a:spcBef>
                <a:spcPct val="20000"/>
              </a:spcBef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United Graduate School of Agricultural Sciences, Ueda 3-8-18, Morioka, Iwate 020-8550, Japan c Faculty of Agriculture, Iwate University, Ueda 3-8-18, Morioka, Iwate 020-8550, Japan</a:t>
            </a:r>
            <a:endParaRPr lang="en-A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Sanya Oceanographic Institution, Ocean University of China, Sanya 572024, China</a:t>
            </a:r>
          </a:p>
        </p:txBody>
      </p:sp>
      <p:pic>
        <p:nvPicPr>
          <p:cNvPr id="41" name="Google Shape;154;p5" descr="图片 3">
            <a:extLst>
              <a:ext uri="{FF2B5EF4-FFF2-40B4-BE49-F238E27FC236}">
                <a16:creationId xmlns:a16="http://schemas.microsoft.com/office/drawing/2014/main" id="{2325063F-8EF5-4102-AB64-2C8F988A71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104" y="1144618"/>
            <a:ext cx="2726591" cy="2590288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C701AAA-2775-4CFA-86C7-740D665A7CB2}"/>
              </a:ext>
            </a:extLst>
          </p:cNvPr>
          <p:cNvSpPr txBox="1"/>
          <p:nvPr/>
        </p:nvSpPr>
        <p:spPr>
          <a:xfrm>
            <a:off x="3848105" y="1372606"/>
            <a:ext cx="50454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6000" b="1" i="0" u="none" strike="noStrike" cap="none" dirty="0">
                <a:solidFill>
                  <a:schemeClr val="accent6"/>
                </a:solidFill>
                <a:latin typeface="Arimo"/>
                <a:ea typeface="Arimo"/>
                <a:cs typeface="Arimo"/>
                <a:sym typeface="Arimo"/>
              </a:rPr>
              <a:t>FSMILE 2025</a:t>
            </a:r>
            <a:endParaRPr lang="ja-JP" altLang="en-US" sz="6000" dirty="0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B96C67F-2887-465A-AD5D-066E3EEB651E}"/>
              </a:ext>
            </a:extLst>
          </p:cNvPr>
          <p:cNvSpPr txBox="1"/>
          <p:nvPr/>
        </p:nvSpPr>
        <p:spPr>
          <a:xfrm>
            <a:off x="3848104" y="2515050"/>
            <a:ext cx="75530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October</a:t>
            </a:r>
            <a:r>
              <a:rPr lang="en-US" altLang="ja-JP" sz="36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04-07, 2025</a:t>
            </a:r>
          </a:p>
          <a:p>
            <a:r>
              <a:rPr lang="en-US" altLang="ja-JP" sz="36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@Morioka &amp; ZOOM Cloud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1A35707-CF9C-3996-FDBC-D3A8B3744213}"/>
              </a:ext>
            </a:extLst>
          </p:cNvPr>
          <p:cNvSpPr txBox="1"/>
          <p:nvPr/>
        </p:nvSpPr>
        <p:spPr>
          <a:xfrm>
            <a:off x="354983" y="3893680"/>
            <a:ext cx="142155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/>
              <a:t>International Symposium on Food Communications and Sustainable Agri-Aqua Food Systems</a:t>
            </a:r>
            <a:r>
              <a:rPr lang="zh-CN" altLang="en-US" sz="2800" b="1" dirty="0"/>
              <a:t>　</a:t>
            </a:r>
            <a:endParaRPr lang="en-US" altLang="zh-CN" sz="2800" b="1" dirty="0"/>
          </a:p>
          <a:p>
            <a:pPr algn="ctr"/>
            <a:r>
              <a:rPr lang="en-US" altLang="zh-CN" sz="2800" b="1" dirty="0"/>
              <a:t>Connecting Primary Industries, Academia, and Society through the SDGs</a:t>
            </a:r>
            <a:endParaRPr lang="zh-CN" altLang="en-US" sz="28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FD298B-FF00-3686-F0E1-FA41EC5F2C6A}"/>
              </a:ext>
            </a:extLst>
          </p:cNvPr>
          <p:cNvSpPr txBox="1"/>
          <p:nvPr/>
        </p:nvSpPr>
        <p:spPr>
          <a:xfrm>
            <a:off x="13134268" y="2062306"/>
            <a:ext cx="22076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Zijing Lu</a:t>
            </a:r>
            <a:r>
              <a:rPr kumimoji="0" lang="en-AU" altLang="zh-CN" sz="2800" b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Yue Wan</a:t>
            </a:r>
            <a:r>
              <a:rPr kumimoji="0" lang="en-AU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Zhiheng Hu</a:t>
            </a:r>
            <a:r>
              <a:rPr kumimoji="0" lang="en-AU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Songqi Liu</a:t>
            </a:r>
            <a:r>
              <a:rPr kumimoji="0" lang="en-AU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Dongxue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Wang</a:t>
            </a:r>
            <a:r>
              <a:rPr kumimoji="0" lang="en-AU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AU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Yaqin</a:t>
            </a: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Hu</a:t>
            </a:r>
            <a:r>
              <a:rPr kumimoji="0" lang="en-AU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1*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9F0B21-124B-F82D-32CB-B55E5DB86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734" y="6575390"/>
            <a:ext cx="7121476" cy="3472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0409281-41FF-F726-B57E-05BD586C3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3210" y="6601458"/>
            <a:ext cx="7121476" cy="34442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821326B-763B-CCD1-57FA-DAEC6EAA0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7693" y="15015488"/>
            <a:ext cx="7121476" cy="39646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4DAEA07-AB51-4D3D-E1DD-7579662BD1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1301" y="19497267"/>
            <a:ext cx="7160134" cy="39646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2100803-3976-09A3-9614-70D61E9C8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7049" y="14083519"/>
            <a:ext cx="7121476" cy="407627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12C08ED-DD14-74D2-8CB3-71712B3DBD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11611" y="18808927"/>
            <a:ext cx="7214852" cy="419750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D1C8C61-BDCF-2852-4638-8FBA7CBAF5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100" y="19183350"/>
            <a:ext cx="9469300" cy="473850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9125EB1-F17A-2662-D091-A3D2643A0D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20258" y="6643651"/>
            <a:ext cx="7796168" cy="396466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B0BF292-E84A-6512-B398-B9EBB50C23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10910359" y="11085295"/>
            <a:ext cx="7175959" cy="3495156"/>
          </a:xfrm>
          <a:prstGeom prst="rect">
            <a:avLst/>
          </a:prstGeom>
        </p:spPr>
      </p:pic>
      <p:sp>
        <p:nvSpPr>
          <p:cNvPr id="26" name="Text Box 16">
            <a:extLst>
              <a:ext uri="{FF2B5EF4-FFF2-40B4-BE49-F238E27FC236}">
                <a16:creationId xmlns:a16="http://schemas.microsoft.com/office/drawing/2014/main" id="{A640DB20-96B2-225C-2B8C-8DE750057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8728" y="20963068"/>
            <a:ext cx="7012942" cy="270453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rgbClr val="C016A8"/>
            </a:solidFill>
          </a:ln>
          <a:effectLst/>
        </p:spPr>
        <p:txBody>
          <a:bodyPr wrap="square" lIns="187759" tIns="187759" rIns="187759" bIns="187759">
            <a:noAutofit/>
          </a:bodyPr>
          <a:lstStyle>
            <a:lvl1pPr defTabSz="1666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1666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1666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1666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166688" eaLnBrk="0" hangingPunct="0"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1666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1666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1666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166688" eaLnBrk="0" fontAlgn="base" hangingPunct="0">
              <a:spcBef>
                <a:spcPct val="0"/>
              </a:spcBef>
              <a:spcAft>
                <a:spcPct val="0"/>
              </a:spcAft>
              <a:defRPr sz="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charset="0"/>
              </a:rPr>
              <a:t>The high-dose group had stronger mineralization than the positive control.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  <a:cs typeface="Arial" charset="0"/>
              </a:rPr>
              <a:t>CLAP enhanced the degree of bone mineralization in vivo.</a:t>
            </a:r>
            <a:endParaRPr lang="en-CA" sz="2800" dirty="0">
              <a:latin typeface="+mn-lt"/>
              <a:cs typeface="Arial" charset="0"/>
            </a:endParaRP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CA" sz="2800" dirty="0">
                <a:latin typeface="+mn-lt"/>
                <a:cs typeface="Arial" charset="0"/>
              </a:rPr>
              <a:t>ALP activity and BGP levels both increased with CLAP concentration and over time. 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F9DB2F8A-BE21-99A4-BBC4-576F7E0819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999320" y="18265966"/>
            <a:ext cx="5963866" cy="2339471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E3C45F20-2514-8CE0-CD22-EAF6591B89BD}"/>
              </a:ext>
            </a:extLst>
          </p:cNvPr>
          <p:cNvSpPr txBox="1"/>
          <p:nvPr/>
        </p:nvSpPr>
        <p:spPr>
          <a:xfrm>
            <a:off x="10895143" y="10330027"/>
            <a:ext cx="7446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1. Cell viability of BMSCs cultured with polysaccharides determined by MTT assay.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BFB408E-7F16-A2AB-F3F5-3D3EBC2C42EF}"/>
              </a:ext>
            </a:extLst>
          </p:cNvPr>
          <p:cNvSpPr txBox="1"/>
          <p:nvPr/>
        </p:nvSpPr>
        <p:spPr>
          <a:xfrm>
            <a:off x="18260670" y="10356095"/>
            <a:ext cx="6816257" cy="706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2. Migration ability of BMSCs cells cultured with polysaccharides at 0 h, 24 h and 48 h.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092EE9B-D031-DBB2-F6DE-E1F6E105CC49}"/>
              </a:ext>
            </a:extLst>
          </p:cNvPr>
          <p:cNvSpPr txBox="1"/>
          <p:nvPr/>
        </p:nvSpPr>
        <p:spPr>
          <a:xfrm>
            <a:off x="24475610" y="10309073"/>
            <a:ext cx="83398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3. AO/EB dual fluorescence staining image of BMSCs cells.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5D81308-CE44-4028-F13B-A2A56711ED86}"/>
              </a:ext>
            </a:extLst>
          </p:cNvPr>
          <p:cNvSpPr txBox="1"/>
          <p:nvPr/>
        </p:nvSpPr>
        <p:spPr>
          <a:xfrm>
            <a:off x="11063567" y="14603409"/>
            <a:ext cx="6816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4. ALP staining and ARS staining of BMSCs cells.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0C63D12-24CA-B6D1-358F-DD26A04EC783}"/>
              </a:ext>
            </a:extLst>
          </p:cNvPr>
          <p:cNvSpPr txBox="1"/>
          <p:nvPr/>
        </p:nvSpPr>
        <p:spPr>
          <a:xfrm>
            <a:off x="11153744" y="19020701"/>
            <a:ext cx="6816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5. Immunofluorescence staining image of BMSCs cells.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234349E-5B9D-318A-D088-67A89A69D4CE}"/>
              </a:ext>
            </a:extLst>
          </p:cNvPr>
          <p:cNvSpPr txBox="1"/>
          <p:nvPr/>
        </p:nvSpPr>
        <p:spPr>
          <a:xfrm>
            <a:off x="11115178" y="23506840"/>
            <a:ext cx="6816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6. Immunofluorescence staining image of BMSCs cells.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02E513E-4CF3-E7CA-82F6-117583E14E54}"/>
              </a:ext>
            </a:extLst>
          </p:cNvPr>
          <p:cNvSpPr txBox="1"/>
          <p:nvPr/>
        </p:nvSpPr>
        <p:spPr>
          <a:xfrm>
            <a:off x="18086318" y="18147383"/>
            <a:ext cx="6816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7. ARS staining image of Zebrafish embryos.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0A072F0D-1327-8B20-8A0B-807218887198}"/>
              </a:ext>
            </a:extLst>
          </p:cNvPr>
          <p:cNvSpPr txBox="1"/>
          <p:nvPr/>
        </p:nvSpPr>
        <p:spPr>
          <a:xfrm>
            <a:off x="24925859" y="17932553"/>
            <a:ext cx="6816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</a:t>
            </a:r>
            <a:r>
              <a:rPr lang="en-US" altLang="zh-CN" sz="2000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Alcian Blue staining image of Zebrafish embryos.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4CF87B7-1C10-CEEB-8262-9CAD77805206}"/>
              </a:ext>
            </a:extLst>
          </p:cNvPr>
          <p:cNvSpPr txBox="1"/>
          <p:nvPr/>
        </p:nvSpPr>
        <p:spPr>
          <a:xfrm>
            <a:off x="18146953" y="23198860"/>
            <a:ext cx="6816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</a:t>
            </a:r>
            <a:r>
              <a:rPr lang="en-US" altLang="zh-CN" sz="2000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Calcein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 staining image of Zebrafish embryos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B02B8B06-806D-BCAF-D5F3-3EFBD8F3C465}"/>
              </a:ext>
            </a:extLst>
          </p:cNvPr>
          <p:cNvSpPr txBox="1"/>
          <p:nvPr/>
        </p:nvSpPr>
        <p:spPr>
          <a:xfrm>
            <a:off x="24984888" y="20420157"/>
            <a:ext cx="73535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 10. The content of ALP and osteocalcin (BGP) after 3d and 7d</a:t>
            </a:r>
            <a:r>
              <a:rPr lang="en-US" altLang="zh-CN" sz="20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6968079-CC5C-5079-96EB-D72905B9C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3279" y="5568449"/>
            <a:ext cx="10281724" cy="5671051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rgbClr val="C016A8"/>
            </a:solidFill>
            <a:miter lim="800000"/>
            <a:headEnd/>
            <a:tailEnd/>
          </a:ln>
          <a:effectLst/>
        </p:spPr>
        <p:txBody>
          <a:bodyPr lIns="375509" tIns="375509" rIns="375509" bIns="375509"/>
          <a:lstStyle/>
          <a:p>
            <a:pPr marL="0" marR="0" lvl="0" indent="0" algn="l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all" spc="0" normalizeH="0" baseline="0" noProof="0" dirty="0">
                <a:ln>
                  <a:noFill/>
                </a:ln>
                <a:solidFill>
                  <a:srgbClr val="CB07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Conclusions</a:t>
            </a:r>
          </a:p>
          <a:p>
            <a:pPr marL="0" marR="0" lvl="0" indent="0" algn="l" defTabSz="95209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1. CLAP can enhance the migration ability of BMSCs and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have a positive impact on cell metabolism and growth.</a:t>
            </a:r>
          </a:p>
          <a:p>
            <a:pPr marL="0" marR="0" lvl="0" indent="0" algn="l" defTabSz="95209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2. CLAP significantly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promote the proliferation, migration, survival and osteogenic differentiation of BMSCs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, and possess significant osteogenic activity.</a:t>
            </a:r>
          </a:p>
          <a:p>
            <a:pPr marL="0" marR="0" lvl="0" indent="0" algn="l" defTabSz="95209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3. CLAP can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enhance the mineralization ability of zebrafish, promote cartilage formation, and increase the synthesis of osteocalcin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.</a:t>
            </a:r>
            <a:r>
              <a:rPr kumimoji="0" lang="en-C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</a:t>
            </a:r>
          </a:p>
          <a:p>
            <a:pPr marL="0" marR="0" lvl="0" indent="0" algn="l" defTabSz="952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  <a:p>
            <a:pPr marL="0" marR="0" lvl="0" indent="0" algn="l" defTabSz="9520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9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12BAED-B05C-5C19-7882-4B15E3F0B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9516" y="11500785"/>
            <a:ext cx="10269249" cy="2891547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rgbClr val="C016A8"/>
            </a:solidFill>
            <a:miter lim="800000"/>
            <a:headEnd/>
            <a:tailEnd/>
          </a:ln>
          <a:effectLst/>
        </p:spPr>
        <p:txBody>
          <a:bodyPr lIns="375509" tIns="375509" rIns="375509" bIns="375509"/>
          <a:lstStyle/>
          <a:p>
            <a:pPr marL="0" marR="0" lvl="0" indent="0" algn="l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500" b="1" i="0" u="none" strike="noStrike" kern="1200" cap="all" spc="0" normalizeH="0" baseline="0" noProof="0" dirty="0">
                <a:ln>
                  <a:noFill/>
                </a:ln>
                <a:solidFill>
                  <a:srgbClr val="CB07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Acknowledgements</a:t>
            </a:r>
          </a:p>
          <a:p>
            <a:pPr marL="0" marR="0" lvl="0" indent="0" algn="l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work was financially supported by Scientific Research Foundation of Hainan Tropical Ocean University (RHDRC202117 and RHDRC202307)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Rectangle 28">
            <a:extLst>
              <a:ext uri="{FF2B5EF4-FFF2-40B4-BE49-F238E27FC236}">
                <a16:creationId xmlns:a16="http://schemas.microsoft.com/office/drawing/2014/main" id="{D19B2F2F-D0EF-9D53-7CFF-CCF684094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3076" y="14653617"/>
            <a:ext cx="10294311" cy="9322512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rgbClr val="C016A8"/>
            </a:solidFill>
            <a:miter lim="800000"/>
            <a:headEnd/>
            <a:tailEnd/>
          </a:ln>
          <a:effectLst/>
        </p:spPr>
        <p:txBody>
          <a:bodyPr lIns="375509" tIns="375509" rIns="375509" bIns="375509"/>
          <a:lstStyle/>
          <a:p>
            <a:pPr marL="0" marR="0" lvl="0" indent="0" algn="l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all" spc="0" normalizeH="0" baseline="0" noProof="0" dirty="0">
                <a:ln>
                  <a:noFill/>
                </a:ln>
                <a:solidFill>
                  <a:srgbClr val="CB07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References</a:t>
            </a:r>
          </a:p>
          <a:p>
            <a:pPr marL="0" marR="0" lvl="0" indent="0" algn="l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[1] Lu Y S, Zhou T, Shabbir I, et al. Marine algal polysaccharides: Multifunctional bioactive ingredients for cosmetic formulations[J]. Carbohydrate Polymers,2025,353123276-123276.</a:t>
            </a:r>
          </a:p>
          <a:p>
            <a:pPr marL="0" marR="0" lvl="0" indent="0" algn="l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[2] Yingying F, </a:t>
            </a:r>
            <a:r>
              <a:rPr kumimoji="0" lang="en-AU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Teketay</a:t>
            </a:r>
            <a:r>
              <a:rPr kumimoji="0" lang="en-A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W, </a:t>
            </a:r>
            <a:r>
              <a:rPr kumimoji="0" lang="en-AU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Renyou</a:t>
            </a:r>
            <a:r>
              <a:rPr kumimoji="0" lang="en-A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G, et al. Structural characteristics and immunomodulatory effects of </a:t>
            </a:r>
            <a:r>
              <a:rPr kumimoji="0" lang="en-AU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sulfated</a:t>
            </a:r>
            <a:r>
              <a:rPr kumimoji="0" lang="en-A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polysaccharides derived from marine algae. [J]. Critical reviews in food science and nutrition,2022,63(24):11-17.</a:t>
            </a:r>
          </a:p>
          <a:p>
            <a:pPr marL="0" marR="0" lvl="0" indent="0" algn="l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[3] Mengjie R, F. A </a:t>
            </a:r>
            <a:r>
              <a:rPr kumimoji="0" lang="en-AU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A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Meng L, et al. A review: the mechanism of plant-derived polysaccharides on osteoblasts and osteoclasts[J]. Journal of Future Foods,2024,4(3):183-192.</a:t>
            </a:r>
          </a:p>
          <a:p>
            <a:pPr marL="0" marR="0" lvl="0" indent="0" algn="l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[4] D. A P, A.E. T A, Garima K, et al. Polysaccharides from red seaweeds: Effect of extraction methods on physicochemical characteristics and antioxidant activities[J]. Food Hydrocolloids,2024,147(PA)</a:t>
            </a:r>
          </a:p>
          <a:p>
            <a:pPr marL="0" marR="0" lvl="0" indent="0" algn="l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[5] Pereira G F C, Bezerra G E M L, et al. Role of </a:t>
            </a:r>
            <a:r>
              <a:rPr kumimoji="0" lang="en-AU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sulfated</a:t>
            </a:r>
            <a:r>
              <a:rPr kumimoji="0" lang="en-A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polysaccharides from seaweeds in bone regeneration: A systematic review[J]. Carbohydrate Polymers,2022,284119204-119204.</a:t>
            </a:r>
          </a:p>
          <a:p>
            <a:pPr marL="0" marR="0" lvl="0" indent="0" algn="l" defTabSz="952097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3F1B21AA-22C5-A612-7DED-E3383788E6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25228865" y="14167171"/>
            <a:ext cx="6806000" cy="3883965"/>
          </a:xfrm>
          <a:prstGeom prst="rect">
            <a:avLst/>
          </a:prstGeom>
        </p:spPr>
      </p:pic>
      <p:pic>
        <p:nvPicPr>
          <p:cNvPr id="7" name="Zijing LU-FSMILE2025 poster">
            <a:hlinkClick r:id="" action="ppaction://media"/>
            <a:extLst>
              <a:ext uri="{FF2B5EF4-FFF2-40B4-BE49-F238E27FC236}">
                <a16:creationId xmlns:a16="http://schemas.microsoft.com/office/drawing/2014/main" id="{89C3B76F-FC37-85B3-FDAE-44BAB30C9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80749" y="495598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723</TotalTime>
  <Words>864</Words>
  <Application>Microsoft Office PowerPoint</Application>
  <PresentationFormat>自定义</PresentationFormat>
  <Paragraphs>52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7" baseType="lpstr">
      <vt:lpstr>Arimo</vt:lpstr>
      <vt:lpstr>Arial</vt:lpstr>
      <vt:lpstr>Calibri</vt:lpstr>
      <vt:lpstr>Calibri Light</vt:lpstr>
      <vt:lpstr>Times New Roman</vt:lpstr>
      <vt:lpstr>Office テーマ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yuan ch</dc:creator>
  <cp:lastModifiedBy>Zhiheng Hu</cp:lastModifiedBy>
  <cp:revision>23</cp:revision>
  <dcterms:created xsi:type="dcterms:W3CDTF">2020-11-02T01:42:50Z</dcterms:created>
  <dcterms:modified xsi:type="dcterms:W3CDTF">2025-10-03T09:23:06Z</dcterms:modified>
</cp:coreProperties>
</file>